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B80C0F-7D74-4408-852F-8210000213DB}">
  <a:tblStyle styleId="{87B80C0F-7D74-4408-852F-8210000213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안녕하세요. 오늘 저희는 일상 속에서 누구나 겪는 분리수거 문제를 AI 기술로 해결해보자는 목표로 프로젝트를 진행했습니다. 저는 김도훈, 그리고 함께한 팀원은 박기정입니다.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2c7a11bb2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2c7a11bb2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3066ba40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83066ba40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“이번 프로젝트의 결과를 말씀드리겠습니다.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모델 성능입니다.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저희 모델은 </a:t>
            </a:r>
            <a:r>
              <a:rPr b="1" lang="ko">
                <a:solidFill>
                  <a:schemeClr val="dk1"/>
                </a:solidFill>
              </a:rPr>
              <a:t>Precision 약 0.95 이상, Recall 약 0.95 이상</a:t>
            </a:r>
            <a:r>
              <a:rPr lang="ko">
                <a:solidFill>
                  <a:schemeClr val="dk1"/>
                </a:solidFill>
              </a:rPr>
              <a:t>을 달성했습니다.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또한 </a:t>
            </a:r>
            <a:r>
              <a:rPr b="1" lang="ko">
                <a:solidFill>
                  <a:schemeClr val="dk1"/>
                </a:solidFill>
              </a:rPr>
              <a:t>mAP50은 약 0.98, mAP50-95는 약 0.95</a:t>
            </a:r>
            <a:r>
              <a:rPr lang="ko">
                <a:solidFill>
                  <a:schemeClr val="dk1"/>
                </a:solidFill>
              </a:rPr>
              <a:t> 수준으로, 그릇의 오염 여부를 안정적으로 분류할 수 있음을 확인했습니다.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시뮬레이션 결과 역시 긍정적이었습니다. Isaac Sim 환경에서 실시간 동작 검증을 완료하여, 실제 응용 가능성을 보여주었습니다.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정리하자면, 저희는 </a:t>
            </a:r>
            <a:r>
              <a:rPr b="1" lang="ko">
                <a:solidFill>
                  <a:schemeClr val="dk1"/>
                </a:solidFill>
              </a:rPr>
              <a:t>Synthetic Data 기반 학습으로 Clean / Dirty 분류 모델을 구축했고</a:t>
            </a:r>
            <a:r>
              <a:rPr lang="ko">
                <a:solidFill>
                  <a:schemeClr val="dk1"/>
                </a:solidFill>
              </a:rPr>
              <a:t>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</a:t>
            </a:r>
            <a:r>
              <a:rPr b="1" lang="ko">
                <a:solidFill>
                  <a:schemeClr val="dk1"/>
                </a:solidFill>
              </a:rPr>
              <a:t>Isaac Sim 시뮬레이션에서 동작 검증을 완료했으며</a:t>
            </a:r>
            <a:r>
              <a:rPr lang="ko">
                <a:solidFill>
                  <a:schemeClr val="dk1"/>
                </a:solidFill>
              </a:rPr>
              <a:t>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현재 분리수거 시스템이 갖고 있는 ‘오염 탐지 불가’라는 한계를 </a:t>
            </a:r>
            <a:r>
              <a:rPr b="1" lang="ko">
                <a:solidFill>
                  <a:schemeClr val="dk1"/>
                </a:solidFill>
              </a:rPr>
              <a:t>AI 기반 방식으로 보완할 수 있음을 확인</a:t>
            </a:r>
            <a:r>
              <a:rPr lang="ko">
                <a:solidFill>
                  <a:schemeClr val="dk1"/>
                </a:solidFill>
              </a:rPr>
              <a:t>했습니다.”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5c07be84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5c07be84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발표 순서는 동기, 목표를 먼저 말씀 드리고 합성 데이터셋, AI 모델, 성능을 확인하고, Isaac Sim 시뮬레이션과 시연 영상을 보여드리고 요약을 하며 마무리하겠습니다.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82c7a11bb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82c7a11bb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동기입니다.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우리나라는 분리수거를 굉장히 엄격하게 하고 있으나, 사람의 완벽하지 못한 분리수거로 인해 많은 플라스틱이 소각 및 매립이 되고 있습니다. 특히, 2024년 헤럴드 경제에 의하면 서울환경연합은 플라스틱 피로도 설문 결과에서 3572명인 72%가 가장 높은 단계인 심각한 피로를 호소하였다고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또한 MBN 뉴스에 따르면 음식물 등이 묻은 플라스틱의 재활용 한계에 대해 언급이 되었고, </a:t>
            </a:r>
            <a:r>
              <a:rPr lang="ko">
                <a:solidFill>
                  <a:schemeClr val="dk1"/>
                </a:solidFill>
              </a:rPr>
              <a:t>현재 분리수거는 주로 </a:t>
            </a:r>
            <a:r>
              <a:rPr b="1" lang="ko">
                <a:solidFill>
                  <a:schemeClr val="dk1"/>
                </a:solidFill>
              </a:rPr>
              <a:t>사람의 수작업</a:t>
            </a:r>
            <a:r>
              <a:rPr lang="ko">
                <a:solidFill>
                  <a:schemeClr val="dk1"/>
                </a:solidFill>
              </a:rPr>
              <a:t>이나, 단순한 기계 방식에 의존하고 있어 동적인 오염 검출 확인이 어렵습니다. 따라서 저희는 Computer Vision과 Deep Learning을 이용함과 Robotics를 연계하여 오염 탐지 시스템을 구축하고자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—-------------------------------------------------------------------------------------------------------------------------------------------------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“저희가 이 프로젝트를 시작하게 된 배경은 바로 </a:t>
            </a:r>
            <a:r>
              <a:rPr b="1" lang="ko">
                <a:solidFill>
                  <a:schemeClr val="dk1"/>
                </a:solidFill>
              </a:rPr>
              <a:t>현재 분리수거 방식의 한계</a:t>
            </a:r>
            <a:r>
              <a:rPr lang="ko">
                <a:solidFill>
                  <a:schemeClr val="dk1"/>
                </a:solidFill>
              </a:rPr>
              <a:t>에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예를 들어 자석, 풍력, 광학 NIR 같은 기술로 기본적인 분리는 가능하지만, </a:t>
            </a:r>
            <a:r>
              <a:rPr b="1" lang="ko">
                <a:solidFill>
                  <a:schemeClr val="dk1"/>
                </a:solidFill>
              </a:rPr>
              <a:t>그릇을 정확히 구분하거나 오염 여부를 판단하는 데에는 한계</a:t>
            </a:r>
            <a:r>
              <a:rPr lang="ko">
                <a:solidFill>
                  <a:schemeClr val="dk1"/>
                </a:solidFill>
              </a:rPr>
              <a:t>가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특히 </a:t>
            </a:r>
            <a:r>
              <a:rPr b="1" lang="ko">
                <a:solidFill>
                  <a:schemeClr val="dk1"/>
                </a:solidFill>
              </a:rPr>
              <a:t>음식물이나 이물질로 오염된 플라스틱</a:t>
            </a:r>
            <a:r>
              <a:rPr lang="ko">
                <a:solidFill>
                  <a:schemeClr val="dk1"/>
                </a:solidFill>
              </a:rPr>
              <a:t>은 재활용이 불가능한데, 현 시스템에서는 이를 제대로 걸러내지 못합니다.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그 결과 실제로는 많은 플라스틱이 재활용되지 못하고, 소각되거나 매립되는 현실이 이어지고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이런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lang="ko">
                <a:solidFill>
                  <a:schemeClr val="dk1"/>
                </a:solidFill>
              </a:rPr>
              <a:t>문제점을 해결해보고자 저희는 AI 기반의 새로운 접근을 시도하게 되었습니다.”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2c7a11bb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2c7a11bb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목표입니다.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우리나라가 배달 음식이 굉장히 활성되어있고 그로 인해 음식물로 오염되어 있는 플라스틱 쓰레기가 상당히 배출됩니다. 따라서 저희는 Conveyor Belt로 자동화된 시스템에서 음식물로 오염된 플라스틱 그릇을 검출 및 격리하고 하였습니다. 이를 위해 Omniverse 환경 구축, Synthetic Data 생성 및 학습, Deep Learning 및 성능 확보를 위한 AI 최적화를 수행하였습니다.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—--------------------------------------------------------------------------------------------------------------------------------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 프로젝트의 목표는 크게 네 단계로 나눌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</a:t>
            </a:r>
            <a:r>
              <a:rPr b="1" lang="ko">
                <a:solidFill>
                  <a:schemeClr val="dk1"/>
                </a:solidFill>
              </a:rPr>
              <a:t>그릇의 형태를 분류</a:t>
            </a:r>
            <a:r>
              <a:rPr lang="ko">
                <a:solidFill>
                  <a:schemeClr val="dk1"/>
                </a:solidFill>
              </a:rPr>
              <a:t>하고, 이어서 </a:t>
            </a:r>
            <a:r>
              <a:rPr b="1" lang="ko">
                <a:solidFill>
                  <a:schemeClr val="dk1"/>
                </a:solidFill>
              </a:rPr>
              <a:t>오염 여부를 검출</a:t>
            </a:r>
            <a:r>
              <a:rPr lang="ko">
                <a:solidFill>
                  <a:schemeClr val="dk1"/>
                </a:solidFill>
              </a:rPr>
              <a:t>하는 과정을 거칩니다.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이렇게 수집한 데이터를 바탕으로, 실제 데이터만으로는 부족하기 때문에 </a:t>
            </a:r>
            <a:r>
              <a:rPr b="1" lang="ko">
                <a:solidFill>
                  <a:schemeClr val="dk1"/>
                </a:solidFill>
              </a:rPr>
              <a:t>Synthetic Data, 즉 합성 데이터를 활용해 학습을 강화</a:t>
            </a:r>
            <a:r>
              <a:rPr lang="ko">
                <a:solidFill>
                  <a:schemeClr val="dk1"/>
                </a:solidFill>
              </a:rPr>
              <a:t>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그 다음 단계로는, 단순히 학습 성능만 확인하는 것이 아니라 </a:t>
            </a:r>
            <a:r>
              <a:rPr b="1" lang="ko">
                <a:solidFill>
                  <a:schemeClr val="dk1"/>
                </a:solidFill>
              </a:rPr>
              <a:t>Isaac Sim 시뮬레이션 환경과 연동</a:t>
            </a:r>
            <a:r>
              <a:rPr lang="ko">
                <a:solidFill>
                  <a:schemeClr val="dk1"/>
                </a:solidFill>
              </a:rPr>
              <a:t>시켜 실제 로봇 환경에서 어떻게 적용될 수 있는지를 검증했습니다.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마지막으로, 이렇게 만들어진 시스템의 </a:t>
            </a:r>
            <a:r>
              <a:rPr b="1" lang="ko">
                <a:solidFill>
                  <a:schemeClr val="dk1"/>
                </a:solidFill>
              </a:rPr>
              <a:t>성능을 평가하고 개선점</a:t>
            </a:r>
            <a:r>
              <a:rPr lang="ko">
                <a:solidFill>
                  <a:schemeClr val="dk1"/>
                </a:solidFill>
              </a:rPr>
              <a:t>을 도출하는 것이 이번 프로젝트의 핵심 흐름입니다.”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2c7a11bb2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2c7a11bb2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저희가 IsaacSim의 Replicator로 만든 데이터는 총 5가지의 케이스입니다. 깨끗한 접시가 두 개만 있는 경우, 깨끗하고 더러운 접시가 하나씩 있는 경우, 더러운 것만 두 개 있는 경우, 깨끗한 접시 두 개 더러운 접시 한 개인 경우와 마지막으로 기타 잔해들과 함께 섞인 상태로 깨끗한 접시와 더러운 접시가 각각 하나씩 있는 경우입니다. 5147개의 데이터를 생성을 하였고, 순수하게 그릇만 있는 데이터를 77%, 잔해들과 섞여서 복잡한 경우를 23%로 구성하여 그릇 인식률을 높이면서 복잡한 씬에서도 대응 가능하도록 하였습니다. 특히 더러운 접시를 생성할 때 빨간색 조명의 각도와 구의 위치를 활용해서 양념 및 덩어리를 다양하게 표현하였습니다.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—------------------------------------------------------------------------------------------------------------------------------------------------------------------------------------------------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“저희가 사용한 데이터셋은 </a:t>
            </a:r>
            <a:r>
              <a:rPr b="1" lang="ko">
                <a:solidFill>
                  <a:schemeClr val="dk1"/>
                </a:solidFill>
              </a:rPr>
              <a:t>플라스틱 접시 모델을 다운로드</a:t>
            </a:r>
            <a:r>
              <a:rPr lang="ko">
                <a:solidFill>
                  <a:schemeClr val="dk1"/>
                </a:solidFill>
              </a:rPr>
              <a:t>한 뒤, NVIDIA </a:t>
            </a:r>
            <a:r>
              <a:rPr b="1" lang="ko">
                <a:solidFill>
                  <a:schemeClr val="dk1"/>
                </a:solidFill>
              </a:rPr>
              <a:t>Replicator를 활용해 합성 데이터를 생성</a:t>
            </a:r>
            <a:r>
              <a:rPr lang="ko">
                <a:solidFill>
                  <a:schemeClr val="dk1"/>
                </a:solidFill>
              </a:rPr>
              <a:t>하여 구축했습니다.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이를 통해 다양한 환경, 예를 들어 조명, 접시의 배치, 각도 등을 바꿔가며 여러 상황에서 이미지가 수집되도록 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구성은 단순합니다.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클래스(Class)는 접시 하나이고, 라벨(Label)은 깨끗한 상태(Clean)와 더러운 상태(Dirty) 두 가지로 분류했습니다.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그리고 실제 상황과 유사하게 만들기 위해 </a:t>
            </a:r>
            <a:r>
              <a:rPr b="1" lang="ko">
                <a:solidFill>
                  <a:schemeClr val="dk1"/>
                </a:solidFill>
              </a:rPr>
              <a:t>방향, 조명 조건, 배치 방식</a:t>
            </a:r>
            <a:r>
              <a:rPr lang="ko">
                <a:solidFill>
                  <a:schemeClr val="dk1"/>
                </a:solidFill>
              </a:rPr>
              <a:t>을 다양하게 변화시켜 데이터셋을 확장했습니다.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과정을 통해 현실에서 발생할 수 있는 다양한 경우의 수를 반영할 수 있었습니다.”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2c7a11bb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2c7a11bb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“저희는 </a:t>
            </a:r>
            <a:r>
              <a:rPr b="1" lang="ko">
                <a:solidFill>
                  <a:schemeClr val="dk1"/>
                </a:solidFill>
              </a:rPr>
              <a:t>YOLOv8을 활용해 컵과 그릇을 탐지하고, Clean / Dirty 상태를 분류</a:t>
            </a:r>
            <a:r>
              <a:rPr lang="ko">
                <a:solidFill>
                  <a:schemeClr val="dk1"/>
                </a:solidFill>
              </a:rPr>
              <a:t>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학습 설정은 </a:t>
            </a:r>
            <a:r>
              <a:rPr b="1" lang="ko">
                <a:solidFill>
                  <a:schemeClr val="dk1"/>
                </a:solidFill>
              </a:rPr>
              <a:t>Epoch 120, Batch size 16, 이미지 크기 640</a:t>
            </a:r>
            <a:r>
              <a:rPr lang="ko">
                <a:solidFill>
                  <a:schemeClr val="dk1"/>
                </a:solidFill>
              </a:rPr>
              <a:t>, Optimizer는 </a:t>
            </a:r>
            <a:r>
              <a:rPr b="1" lang="ko">
                <a:solidFill>
                  <a:schemeClr val="dk1"/>
                </a:solidFill>
              </a:rPr>
              <a:t>auto</a:t>
            </a:r>
            <a:r>
              <a:rPr lang="ko">
                <a:solidFill>
                  <a:schemeClr val="dk1"/>
                </a:solidFill>
              </a:rPr>
              <a:t>를 사용했으며, 최종적으로 </a:t>
            </a:r>
            <a:r>
              <a:rPr b="1" lang="ko">
                <a:solidFill>
                  <a:schemeClr val="dk1"/>
                </a:solidFill>
              </a:rPr>
              <a:t>AdamW</a:t>
            </a:r>
            <a:r>
              <a:rPr lang="ko">
                <a:solidFill>
                  <a:schemeClr val="dk1"/>
                </a:solidFill>
              </a:rPr>
              <a:t>가 적용되었습니다.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오른쪽 그래프는 학습 과정에서의 </a:t>
            </a:r>
            <a:r>
              <a:rPr b="1" lang="ko">
                <a:solidFill>
                  <a:schemeClr val="dk1"/>
                </a:solidFill>
              </a:rPr>
              <a:t>loss와 성능 지표 변화</a:t>
            </a:r>
            <a:r>
              <a:rPr lang="ko">
                <a:solidFill>
                  <a:schemeClr val="dk1"/>
                </a:solidFill>
              </a:rPr>
              <a:t>를 보여줍니다.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Box, Class, IoU loss 모두 안정적으로 감소했고, Precision과 Recall은 90% 이상으로 수렴하는 것을 확인할 수 있었습니다.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또한 mAP50에서도 높은 성능을 보여, 저희 모델이 Clean / Dirty 상태를 효과적으로 구분할 수 있음을 알 수 있었습니다.”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2e6f57a7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2e6f57a7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Kernel에 따라 Inference Time을 비교했을 때 PyTorch는 33.0ms, TensorRT는 4.3ms로 측정이 되었습니다. 이는 약 8배 성능 향상이고, C++ TensorRT를 하고자 하였을 때 Cuda, Cudnn이 모두 설치되었음에도 OpenCV 빌드에 문제가 있어 수행하지 못하였습니다.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~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Loss Graph에서 Train과 Validation이 모두 100 Epoch 부근에서 비슷한 값으로 수렴해서 과적합 방지를 위해 종료하였습니다.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“저희는 </a:t>
            </a:r>
            <a:r>
              <a:rPr b="1" lang="ko">
                <a:solidFill>
                  <a:schemeClr val="dk1"/>
                </a:solidFill>
              </a:rPr>
              <a:t>YOLOv8을 활용해 컵과 그릇을 탐지하고, Clean / Dirty 상태를 분류</a:t>
            </a:r>
            <a:r>
              <a:rPr lang="ko">
                <a:solidFill>
                  <a:schemeClr val="dk1"/>
                </a:solidFill>
              </a:rPr>
              <a:t>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학습 설정은 </a:t>
            </a:r>
            <a:r>
              <a:rPr b="1" lang="ko">
                <a:solidFill>
                  <a:schemeClr val="dk1"/>
                </a:solidFill>
              </a:rPr>
              <a:t>Epoch 120, Batch size 16, 이미지 크기 640</a:t>
            </a:r>
            <a:r>
              <a:rPr lang="ko">
                <a:solidFill>
                  <a:schemeClr val="dk1"/>
                </a:solidFill>
              </a:rPr>
              <a:t>, Optimizer는 </a:t>
            </a:r>
            <a:r>
              <a:rPr b="1" lang="ko">
                <a:solidFill>
                  <a:schemeClr val="dk1"/>
                </a:solidFill>
              </a:rPr>
              <a:t>auto</a:t>
            </a:r>
            <a:r>
              <a:rPr lang="ko">
                <a:solidFill>
                  <a:schemeClr val="dk1"/>
                </a:solidFill>
              </a:rPr>
              <a:t>를 사용했으며, 최종적으로 </a:t>
            </a:r>
            <a:r>
              <a:rPr b="1" lang="ko">
                <a:solidFill>
                  <a:schemeClr val="dk1"/>
                </a:solidFill>
              </a:rPr>
              <a:t>AdamW</a:t>
            </a:r>
            <a:r>
              <a:rPr lang="ko">
                <a:solidFill>
                  <a:schemeClr val="dk1"/>
                </a:solidFill>
              </a:rPr>
              <a:t>가 적용되었습니다.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오른쪽 그래프는 학습 과정에서의 </a:t>
            </a:r>
            <a:r>
              <a:rPr b="1" lang="ko">
                <a:solidFill>
                  <a:schemeClr val="dk1"/>
                </a:solidFill>
              </a:rPr>
              <a:t>loss와 성능 지표 변화</a:t>
            </a:r>
            <a:r>
              <a:rPr lang="ko">
                <a:solidFill>
                  <a:schemeClr val="dk1"/>
                </a:solidFill>
              </a:rPr>
              <a:t>를 보여줍니다.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Box, Class, IoU loss 모두 안정적으로 감소했고, Precision과 Recall은 90% 이상으로 수렴하는 것을 확인할 수 있었습니다.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또한 mAP50에서도 높은 성능을 보여, 저희 모델이 Clean / Dirty 상태를 효과적으로 구분할 수 있음을 알 수 있었습니다.”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2c7a11bb2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2c7a11bb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2c7a11bb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82c7a11bb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3632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36328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8283" y="4631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flipH="1" rot="10800000">
            <a:off x="0" y="0"/>
            <a:ext cx="7004100" cy="859200"/>
          </a:xfrm>
          <a:prstGeom prst="rtTriangle">
            <a:avLst/>
          </a:prstGeom>
          <a:solidFill>
            <a:srgbClr val="78B800"/>
          </a:solidFill>
          <a:ln cap="flat" cmpd="sng" w="9525">
            <a:solidFill>
              <a:srgbClr val="78B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2450" y="73703"/>
            <a:ext cx="526435" cy="52551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" name="Google Shape;11;p1"/>
          <p:cNvSpPr txBox="1"/>
          <p:nvPr/>
        </p:nvSpPr>
        <p:spPr>
          <a:xfrm>
            <a:off x="747725" y="4623913"/>
            <a:ext cx="1977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8995" y="73700"/>
            <a:ext cx="576730" cy="525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" name="Google Shape;1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22" y="73700"/>
            <a:ext cx="526436" cy="525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" name="Google Shape;14;p1"/>
          <p:cNvSpPr txBox="1"/>
          <p:nvPr/>
        </p:nvSpPr>
        <p:spPr>
          <a:xfrm>
            <a:off x="6928600" y="63750"/>
            <a:ext cx="2118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2"/>
                </a:solidFill>
              </a:rPr>
              <a:t>[KSTA] NIPA-NVIDIA AI 전문가 과정 1기</a:t>
            </a:r>
            <a:endParaRPr b="1" sz="8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JOClIFIcR-75dEmAJCjS9sD0MIv3cHnx/view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782525"/>
            <a:ext cx="8520600" cy="23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NIPA-NVIDIA AI 전문가 과정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/>
              <a:t>&lt;배달의 나라: 분리수거의 한계&gt;</a:t>
            </a:r>
            <a:endParaRPr sz="3900"/>
          </a:p>
        </p:txBody>
      </p:sp>
      <p:grpSp>
        <p:nvGrpSpPr>
          <p:cNvPr id="61" name="Google Shape;61;p13"/>
          <p:cNvGrpSpPr/>
          <p:nvPr/>
        </p:nvGrpSpPr>
        <p:grpSpPr>
          <a:xfrm>
            <a:off x="3325325" y="3190775"/>
            <a:ext cx="3082000" cy="894600"/>
            <a:chOff x="3062775" y="2916925"/>
            <a:chExt cx="3082000" cy="894600"/>
          </a:xfrm>
        </p:grpSpPr>
        <p:sp>
          <p:nvSpPr>
            <p:cNvPr id="62" name="Google Shape;62;p13"/>
            <p:cNvSpPr txBox="1"/>
            <p:nvPr/>
          </p:nvSpPr>
          <p:spPr>
            <a:xfrm>
              <a:off x="3062775" y="2916925"/>
              <a:ext cx="719400" cy="8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2"/>
                  </a:solidFill>
                </a:rPr>
                <a:t>팀원:</a:t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63" name="Google Shape;63;p13"/>
            <p:cNvSpPr txBox="1"/>
            <p:nvPr/>
          </p:nvSpPr>
          <p:spPr>
            <a:xfrm>
              <a:off x="3694675" y="2916925"/>
              <a:ext cx="2450100" cy="8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2"/>
                  </a:solidFill>
                </a:rPr>
                <a:t>김도훈, 박기정</a:t>
              </a:r>
              <a:endParaRPr sz="16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 및 요약</a:t>
            </a:r>
            <a:r>
              <a:rPr lang="ko" sz="1400">
                <a:solidFill>
                  <a:srgbClr val="B7B7B7"/>
                </a:solidFill>
              </a:rPr>
              <a:t>Summary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311700" y="1363293"/>
            <a:ext cx="85206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Synthetic Data과 Yolov8 기반 학습으로 그릇의 오염 여부 분류 모델 구축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Isaac-Sim 시뮬레이션에서 실시간 동작 검증 완료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실제 분리수거의 한계 (오염 탐지 불가)를 AI 기반 버전으로 보완 가능성 확인</a:t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906950" y="3141950"/>
            <a:ext cx="2053500" cy="1275000"/>
          </a:xfrm>
          <a:prstGeom prst="ellipse">
            <a:avLst/>
          </a:prstGeom>
          <a:solidFill>
            <a:srgbClr val="D9C4B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종류 확대</a:t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3480904" y="3141950"/>
            <a:ext cx="2053500" cy="1275000"/>
          </a:xfrm>
          <a:prstGeom prst="ellipse">
            <a:avLst/>
          </a:prstGeom>
          <a:solidFill>
            <a:srgbClr val="ECEED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현실적 오염 디자인</a:t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6054859" y="3141950"/>
            <a:ext cx="2053500" cy="1275000"/>
          </a:xfrm>
          <a:prstGeom prst="ellipse">
            <a:avLst/>
          </a:prstGeom>
          <a:solidFill>
            <a:srgbClr val="BBDCE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센서 적용</a:t>
            </a:r>
            <a:endParaRPr/>
          </a:p>
        </p:txBody>
      </p:sp>
      <p:cxnSp>
        <p:nvCxnSpPr>
          <p:cNvPr id="190" name="Google Shape;190;p22"/>
          <p:cNvCxnSpPr>
            <a:stCxn id="187" idx="6"/>
            <a:endCxn id="188" idx="2"/>
          </p:cNvCxnSpPr>
          <p:nvPr/>
        </p:nvCxnSpPr>
        <p:spPr>
          <a:xfrm>
            <a:off x="2960450" y="3779450"/>
            <a:ext cx="52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2"/>
          <p:cNvCxnSpPr>
            <a:stCxn id="188" idx="6"/>
            <a:endCxn id="189" idx="2"/>
          </p:cNvCxnSpPr>
          <p:nvPr/>
        </p:nvCxnSpPr>
        <p:spPr>
          <a:xfrm>
            <a:off x="5534404" y="3779450"/>
            <a:ext cx="52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2878500" y="1534625"/>
            <a:ext cx="3387000" cy="12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250225" y="2923500"/>
            <a:ext cx="82500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Assets: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Tunnel) AqibGulzar_41, No changes made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https://sketchfab.com/3d-models/tunnel-9645ddf12c4141a683e2db7140c9b7bc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Bottle) Sunbox Games, Changes made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https://sketchfab.com/3d-models/dirty-plastic-bottles-trash-3-piece-set-b8ab841a17e448058d8080f98d37a714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Plastic-Plate) yusufakcan0090, Changes made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https://sketchfab.com/3d-models/plastic-plate-964218e200f6438ea74103193181fd31#download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</a:t>
            </a:r>
            <a:r>
              <a:rPr lang="ko"/>
              <a:t>차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699" y="1475525"/>
            <a:ext cx="4195500" cy="29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동기</a:t>
            </a:r>
            <a:endParaRPr b="1"/>
          </a:p>
          <a:p>
            <a:pPr indent="0" lvl="0" marL="45720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목표</a:t>
            </a:r>
            <a:endParaRPr b="1"/>
          </a:p>
          <a:p>
            <a:pPr indent="0" lvl="0" marL="45720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합성 데이터셋</a:t>
            </a:r>
            <a:endParaRPr b="1"/>
          </a:p>
          <a:p>
            <a:pPr indent="0" lvl="0" marL="45720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AI 모델</a:t>
            </a:r>
            <a:endParaRPr b="1"/>
          </a:p>
          <a:p>
            <a:pPr indent="0" lvl="0" marL="45720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성능</a:t>
            </a:r>
            <a:endParaRPr b="1"/>
          </a:p>
          <a:p>
            <a:pPr indent="0" lvl="0" marL="45720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Isaac Sim 시뮬레이션</a:t>
            </a:r>
            <a:endParaRPr b="1"/>
          </a:p>
          <a:p>
            <a:pPr indent="0" lvl="0" marL="45720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시연 연상</a:t>
            </a:r>
            <a:endParaRPr b="1"/>
          </a:p>
          <a:p>
            <a:pPr indent="0" lvl="0" marL="45720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결과 및 요약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4725613" y="1475525"/>
            <a:ext cx="3347700" cy="29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Motivation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Objective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Synthetic Data From Omniverse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DL Model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Model Performance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Omniverse Simulation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Demonstration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Summary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동기</a:t>
            </a:r>
            <a:r>
              <a:rPr lang="ko" sz="1400">
                <a:solidFill>
                  <a:srgbClr val="B7B7B7"/>
                </a:solidFill>
              </a:rPr>
              <a:t>Motivation</a:t>
            </a:r>
            <a:endParaRPr sz="1400">
              <a:solidFill>
                <a:srgbClr val="B7B7B7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249850" y="1492900"/>
            <a:ext cx="85206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완벽하지 못한 분리수거로 인한 많은 플라스틱이 소각/매립</a:t>
            </a:r>
            <a:br>
              <a:rPr lang="ko" sz="1600"/>
            </a:br>
            <a:r>
              <a:rPr i="1" lang="ko" sz="950">
                <a:solidFill>
                  <a:srgbClr val="171717"/>
                </a:solidFill>
              </a:rPr>
              <a:t>“서울환경연합은 8일 발표한 플라스틱 피로도 온라인 설문 결과에 따르면 참여자 중 3572명(72%)이 가장 높은 단계인 ‘심각한 피로’를 호소”</a:t>
            </a:r>
            <a:r>
              <a:rPr i="1" lang="ko" sz="1000"/>
              <a:t>, </a:t>
            </a:r>
            <a:br>
              <a:rPr i="1" lang="ko" sz="1000"/>
            </a:br>
            <a:r>
              <a:rPr lang="ko" sz="600"/>
              <a:t>해</a:t>
            </a:r>
            <a:r>
              <a:rPr lang="ko" sz="600"/>
              <a:t>럴드 경제,  “보기만 해도 피곤” 골치 아픈 플라스틱 쓰레기…나만 이래? [지구, 뭐래?], 2024</a:t>
            </a:r>
            <a:endParaRPr b="1" sz="1600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25" y="2334700"/>
            <a:ext cx="3703725" cy="20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4566825" y="3189625"/>
            <a:ext cx="1958400" cy="1230000"/>
          </a:xfrm>
          <a:prstGeom prst="roundRect">
            <a:avLst>
              <a:gd fmla="val 16667" name="adj"/>
            </a:avLst>
          </a:prstGeom>
          <a:solidFill>
            <a:srgbClr val="F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사람의 수작업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단순 기계(자석, 풍력, 광학 NIR)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오염 탐지 불가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6812082" y="3189625"/>
            <a:ext cx="1958400" cy="1230000"/>
          </a:xfrm>
          <a:prstGeom prst="roundRect">
            <a:avLst>
              <a:gd fmla="val 16667" name="adj"/>
            </a:avLst>
          </a:prstGeom>
          <a:solidFill>
            <a:srgbClr val="E2F4DC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Deep Learning With Vision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Robotic Arms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동적 오염 탐지 시스템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508000" y="2571750"/>
            <a:ext cx="2419200" cy="4821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57700" y="441962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600">
                <a:solidFill>
                  <a:schemeClr val="dk2"/>
                </a:solidFill>
              </a:rPr>
              <a:t>https://www.mbn.co.kr/news/society/4935573</a:t>
            </a:r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</a:t>
            </a:r>
            <a:r>
              <a:rPr lang="ko" sz="1400">
                <a:solidFill>
                  <a:srgbClr val="B7B7B7"/>
                </a:solidFill>
              </a:rPr>
              <a:t>Objective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9706275" y="1338500"/>
            <a:ext cx="2221800" cy="94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그릇 형태 분류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12671075" y="1338500"/>
            <a:ext cx="2221800" cy="94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오염 여부 검출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5485475" y="1338500"/>
            <a:ext cx="2221800" cy="94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Synthetic Data </a:t>
            </a:r>
            <a:r>
              <a:rPr lang="ko"/>
              <a:t>학습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15485475" y="3054975"/>
            <a:ext cx="2221800" cy="94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Isaac</a:t>
            </a:r>
            <a:r>
              <a:rPr lang="ko"/>
              <a:t>-sim 시뮬레이션 연동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2671075" y="3054975"/>
            <a:ext cx="2221800" cy="94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성능 검증</a:t>
            </a:r>
            <a:endParaRPr/>
          </a:p>
        </p:txBody>
      </p:sp>
      <p:cxnSp>
        <p:nvCxnSpPr>
          <p:cNvPr id="92" name="Google Shape;92;p16"/>
          <p:cNvCxnSpPr>
            <a:stCxn id="87" idx="3"/>
            <a:endCxn id="88" idx="1"/>
          </p:cNvCxnSpPr>
          <p:nvPr/>
        </p:nvCxnSpPr>
        <p:spPr>
          <a:xfrm>
            <a:off x="11928075" y="1812200"/>
            <a:ext cx="7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6"/>
          <p:cNvCxnSpPr>
            <a:stCxn id="88" idx="3"/>
          </p:cNvCxnSpPr>
          <p:nvPr/>
        </p:nvCxnSpPr>
        <p:spPr>
          <a:xfrm>
            <a:off x="14892875" y="1812200"/>
            <a:ext cx="51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>
            <a:stCxn id="89" idx="2"/>
            <a:endCxn id="90" idx="0"/>
          </p:cNvCxnSpPr>
          <p:nvPr/>
        </p:nvCxnSpPr>
        <p:spPr>
          <a:xfrm>
            <a:off x="16596375" y="2285900"/>
            <a:ext cx="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>
            <a:endCxn id="91" idx="3"/>
          </p:cNvCxnSpPr>
          <p:nvPr/>
        </p:nvCxnSpPr>
        <p:spPr>
          <a:xfrm rot="10800000">
            <a:off x="14892875" y="3528675"/>
            <a:ext cx="51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249850" y="1492900"/>
            <a:ext cx="8520600" cy="7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600">
                <a:solidFill>
                  <a:srgbClr val="CC0000"/>
                </a:solidFill>
              </a:rPr>
              <a:t>Conveyor Belt로 자동화된 시스템에서 음식물로 오염된 플라스틱 그릇 검출(격리)</a:t>
            </a:r>
            <a:endParaRPr b="1" sz="1600">
              <a:solidFill>
                <a:srgbClr val="CC0000"/>
              </a:solidFill>
            </a:endParaRPr>
          </a:p>
        </p:txBody>
      </p:sp>
      <p:grpSp>
        <p:nvGrpSpPr>
          <p:cNvPr id="97" name="Google Shape;97;p16"/>
          <p:cNvGrpSpPr/>
          <p:nvPr/>
        </p:nvGrpSpPr>
        <p:grpSpPr>
          <a:xfrm>
            <a:off x="2394588" y="2334700"/>
            <a:ext cx="4231125" cy="2020803"/>
            <a:chOff x="2535844" y="2331125"/>
            <a:chExt cx="4231125" cy="2020803"/>
          </a:xfrm>
        </p:grpSpPr>
        <p:sp>
          <p:nvSpPr>
            <p:cNvPr id="98" name="Google Shape;98;p16"/>
            <p:cNvSpPr/>
            <p:nvPr/>
          </p:nvSpPr>
          <p:spPr>
            <a:xfrm>
              <a:off x="4724268" y="2334712"/>
              <a:ext cx="2042700" cy="947400"/>
            </a:xfrm>
            <a:prstGeom prst="rect">
              <a:avLst/>
            </a:prstGeom>
            <a:solidFill>
              <a:srgbClr val="DDF6D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/>
                <a:t>Synthetic Data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/>
                <a:t>생성 및 학습</a:t>
              </a:r>
              <a:endParaRPr b="1"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2535844" y="2331125"/>
              <a:ext cx="2042700" cy="947400"/>
            </a:xfrm>
            <a:prstGeom prst="rect">
              <a:avLst/>
            </a:prstGeom>
            <a:solidFill>
              <a:srgbClr val="ECFAE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/>
                <a:t>Omniverse </a:t>
              </a:r>
              <a:r>
                <a:rPr b="1" lang="ko"/>
                <a:t>구축</a:t>
              </a:r>
              <a:endParaRPr b="1"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2535844" y="3404528"/>
              <a:ext cx="2042700" cy="947400"/>
            </a:xfrm>
            <a:prstGeom prst="rect">
              <a:avLst/>
            </a:prstGeom>
            <a:solidFill>
              <a:srgbClr val="CAE8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/>
                <a:t>Deep Learning</a:t>
              </a:r>
              <a:endParaRPr b="1"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4724268" y="3404528"/>
              <a:ext cx="2042700" cy="947400"/>
            </a:xfrm>
            <a:prstGeom prst="rect">
              <a:avLst/>
            </a:prstGeom>
            <a:solidFill>
              <a:srgbClr val="B0D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/>
                <a:t>AI </a:t>
              </a:r>
              <a:r>
                <a:rPr b="1" lang="ko"/>
                <a:t>최적화</a:t>
              </a:r>
              <a:endParaRPr b="1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610553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출처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Plastic Plate 모델 다운로드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Replicator 활용 -&gt; 다양한 환경에서 이미지 합성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구성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Class: Plate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Label: Clean / Dirty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Orientation, 조명, 배치 다양화</a:t>
            </a:r>
            <a:endParaRPr/>
          </a:p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합성 데이터셋</a:t>
            </a:r>
            <a:r>
              <a:rPr lang="ko" sz="1400">
                <a:solidFill>
                  <a:srgbClr val="B7B7B7"/>
                </a:solidFill>
              </a:rPr>
              <a:t>Synthetic Data From Omniverse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463" y="1515700"/>
            <a:ext cx="1732864" cy="173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64" y="1515700"/>
            <a:ext cx="1732864" cy="173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309" y="1515700"/>
            <a:ext cx="1732864" cy="173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4355" y="1515700"/>
            <a:ext cx="1732874" cy="173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5410" y="1515700"/>
            <a:ext cx="1732872" cy="173287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503900" y="3300175"/>
            <a:ext cx="10296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8761D"/>
                </a:solidFill>
              </a:rPr>
              <a:t>Clean</a:t>
            </a:r>
            <a:r>
              <a:rPr lang="ko" sz="1200">
                <a:solidFill>
                  <a:schemeClr val="dk2"/>
                </a:solidFill>
              </a:rPr>
              <a:t>: 2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Dirty</a:t>
            </a:r>
            <a:r>
              <a:rPr lang="ko" sz="1200">
                <a:solidFill>
                  <a:schemeClr val="dk2"/>
                </a:solidFill>
              </a:rPr>
              <a:t>:   0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chemeClr val="dk1"/>
                </a:solidFill>
              </a:rPr>
              <a:t>1000</a:t>
            </a:r>
            <a:r>
              <a:rPr b="1" lang="ko" sz="1200">
                <a:solidFill>
                  <a:schemeClr val="dk1"/>
                </a:solidFill>
              </a:rPr>
              <a:t>개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294938" y="3300175"/>
            <a:ext cx="10296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Clean</a:t>
            </a:r>
            <a:r>
              <a:rPr lang="ko" sz="1200">
                <a:solidFill>
                  <a:schemeClr val="dk2"/>
                </a:solidFill>
              </a:rPr>
              <a:t>: 1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Dirty:   1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chemeClr val="dk1"/>
                </a:solidFill>
              </a:rPr>
              <a:t>1000</a:t>
            </a:r>
            <a:r>
              <a:rPr b="1" lang="ko" sz="1200">
                <a:solidFill>
                  <a:schemeClr val="dk1"/>
                </a:solidFill>
              </a:rPr>
              <a:t>개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085988" y="3300175"/>
            <a:ext cx="10296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Clean: 0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Dirty:   2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chemeClr val="dk1"/>
                </a:solidFill>
              </a:rPr>
              <a:t>1000</a:t>
            </a:r>
            <a:r>
              <a:rPr b="1" lang="ko" sz="1200">
                <a:solidFill>
                  <a:schemeClr val="dk1"/>
                </a:solidFill>
              </a:rPr>
              <a:t>개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5877038" y="3300175"/>
            <a:ext cx="10296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Clean: 2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Dirty:   1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chemeClr val="dk1"/>
                </a:solidFill>
              </a:rPr>
              <a:t>847</a:t>
            </a:r>
            <a:r>
              <a:rPr b="1" lang="ko" sz="1200">
                <a:solidFill>
                  <a:schemeClr val="dk1"/>
                </a:solidFill>
              </a:rPr>
              <a:t>개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7668100" y="3300175"/>
            <a:ext cx="1029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Clean: 1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Dirty:   1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With bottles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chemeClr val="dk1"/>
                </a:solidFill>
              </a:rPr>
              <a:t>1300</a:t>
            </a:r>
            <a:r>
              <a:rPr b="1" lang="ko" sz="1200">
                <a:solidFill>
                  <a:schemeClr val="dk1"/>
                </a:solidFill>
              </a:rPr>
              <a:t>개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4012891"/>
            <a:ext cx="8520600" cy="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총 5147개의 Synthetic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그릇들만 있는 데이터 3847(77%), 기타 잔해와 섞인 데이터 1300(23%)</a:t>
            </a:r>
            <a:br>
              <a:rPr lang="ko" sz="1600"/>
            </a:br>
            <a:r>
              <a:rPr b="1" i="1" lang="ko" sz="1100">
                <a:solidFill>
                  <a:srgbClr val="6AA84F"/>
                </a:solidFill>
                <a:highlight>
                  <a:srgbClr val="FFFFFF"/>
                </a:highlight>
              </a:rPr>
              <a:t>➔ </a:t>
            </a:r>
            <a:r>
              <a:rPr b="1" i="1" lang="ko" sz="1300">
                <a:solidFill>
                  <a:srgbClr val="6AA84F"/>
                </a:solidFill>
              </a:rPr>
              <a:t>그릇 인식률을 높이면서 복잡한 Scene에서도 대응 가능한 데이터셋 조</a:t>
            </a:r>
            <a:r>
              <a:rPr b="1" i="1" lang="ko" sz="1300">
                <a:solidFill>
                  <a:srgbClr val="6AA84F"/>
                </a:solidFill>
              </a:rPr>
              <a:t>합</a:t>
            </a:r>
            <a:endParaRPr b="1" i="1" sz="1300">
              <a:solidFill>
                <a:srgbClr val="6AA84F"/>
              </a:solidFill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4269600" y="1915200"/>
            <a:ext cx="568800" cy="49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4140575" y="2803375"/>
            <a:ext cx="568800" cy="49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5695200" y="928975"/>
            <a:ext cx="23040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 u="sng">
                <a:solidFill>
                  <a:srgbClr val="E06666"/>
                </a:solidFill>
              </a:rPr>
              <a:t>동적인 얼룩과 덩어리</a:t>
            </a:r>
            <a:endParaRPr b="1" sz="1200" u="sng">
              <a:solidFill>
                <a:srgbClr val="E06666"/>
              </a:solidFill>
            </a:endParaRPr>
          </a:p>
        </p:txBody>
      </p:sp>
      <p:cxnSp>
        <p:nvCxnSpPr>
          <p:cNvPr id="122" name="Google Shape;122;p17"/>
          <p:cNvCxnSpPr>
            <a:stCxn id="119" idx="3"/>
            <a:endCxn id="121" idx="1"/>
          </p:cNvCxnSpPr>
          <p:nvPr/>
        </p:nvCxnSpPr>
        <p:spPr>
          <a:xfrm flipH="1" rot="10800000">
            <a:off x="4838400" y="1124700"/>
            <a:ext cx="856800" cy="103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7"/>
          <p:cNvCxnSpPr>
            <a:stCxn id="120" idx="3"/>
            <a:endCxn id="121" idx="1"/>
          </p:cNvCxnSpPr>
          <p:nvPr/>
        </p:nvCxnSpPr>
        <p:spPr>
          <a:xfrm flipH="1" rot="10800000">
            <a:off x="4709375" y="1124575"/>
            <a:ext cx="985800" cy="192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 </a:t>
            </a:r>
            <a:r>
              <a:rPr lang="ko"/>
              <a:t>모델</a:t>
            </a:r>
            <a:r>
              <a:rPr lang="ko" sz="1400">
                <a:solidFill>
                  <a:srgbClr val="B7B7B7"/>
                </a:solidFill>
              </a:rPr>
              <a:t>DL Model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311700" y="13632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모델 선택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YOLOv8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객체 탐지 및 위치 지정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학습 설정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하이퍼파라미터: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Epochs: 120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Batch size: 16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Image size: 640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Optimizer: auto (AdamW 사용)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325" y="1921612"/>
            <a:ext cx="4620950" cy="22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성능</a:t>
            </a:r>
            <a:r>
              <a:rPr lang="ko" sz="1400">
                <a:solidFill>
                  <a:srgbClr val="B7B7B7"/>
                </a:solidFill>
              </a:rPr>
              <a:t>Model Performance</a:t>
            </a:r>
            <a:endParaRPr/>
          </a:p>
        </p:txBody>
      </p:sp>
      <p:graphicFrame>
        <p:nvGraphicFramePr>
          <p:cNvPr id="136" name="Google Shape;136;p19"/>
          <p:cNvGraphicFramePr/>
          <p:nvPr/>
        </p:nvGraphicFramePr>
        <p:xfrm>
          <a:off x="412500" y="136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{87B80C0F-7D74-4408-852F-8210000213DB}</a:tableStyleId>
              </a:tblPr>
              <a:tblGrid>
                <a:gridCol w="1775800"/>
                <a:gridCol w="2083600"/>
                <a:gridCol w="2083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/>
                        <a:t>Kernel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PyTorch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TensorRT(python, FP32)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/>
                        <a:t>Inference Time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33.0ms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4.3ms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2F4DC"/>
                    </a:solidFill>
                  </a:tcPr>
                </a:tc>
              </a:tr>
            </a:tbl>
          </a:graphicData>
        </a:graphic>
      </p:graphicFrame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6501600" y="1404300"/>
            <a:ext cx="18216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/>
              <a:t>약 8배 성능 향상</a:t>
            </a:r>
            <a:endParaRPr sz="1600"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6501600" y="1759500"/>
            <a:ext cx="22770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/>
              <a:t>C++은 OpenCV 빌드 문제 발생</a:t>
            </a:r>
            <a:endParaRPr sz="1000"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2050" y="1855512"/>
            <a:ext cx="3248601" cy="242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" name="Google Shape;140;p19"/>
          <p:cNvGraphicFramePr/>
          <p:nvPr/>
        </p:nvGraphicFramePr>
        <p:xfrm>
          <a:off x="3081321" y="224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{87B80C0F-7D74-4408-852F-8210000213DB}</a:tableStyleId>
              </a:tblPr>
              <a:tblGrid>
                <a:gridCol w="914900"/>
                <a:gridCol w="914900"/>
                <a:gridCol w="914900"/>
              </a:tblGrid>
              <a:tr h="5216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u="sng"/>
                        <a:t>Confusion Matrix</a:t>
                      </a:r>
                      <a:endParaRPr b="1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2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True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Predict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Dirty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Clean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Dirty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1557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4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Clean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1768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306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1" name="Google Shape;141;p19"/>
          <p:cNvGraphicFramePr/>
          <p:nvPr/>
        </p:nvGraphicFramePr>
        <p:xfrm>
          <a:off x="412500" y="231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{87B80C0F-7D74-4408-852F-8210000213DB}</a:tableStyleId>
              </a:tblPr>
              <a:tblGrid>
                <a:gridCol w="1716525"/>
                <a:gridCol w="1154750"/>
              </a:tblGrid>
              <a:tr h="340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u="sng"/>
                        <a:t>Score</a:t>
                      </a:r>
                      <a:endParaRPr b="1"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00850"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Char char="●"/>
                      </a:pPr>
                      <a:r>
                        <a:rPr lang="ko" sz="1100">
                          <a:solidFill>
                            <a:srgbClr val="CC4125"/>
                          </a:solidFill>
                        </a:rPr>
                        <a:t>Train Set Loss</a:t>
                      </a:r>
                      <a:endParaRPr sz="1100"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0.95</a:t>
                      </a:r>
                      <a:endParaRPr sz="1100"/>
                    </a:p>
                  </a:txBody>
                  <a:tcPr marT="91425" marB="91425" marR="0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850"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Char char="●"/>
                      </a:pPr>
                      <a:r>
                        <a:rPr lang="ko" sz="1100">
                          <a:solidFill>
                            <a:srgbClr val="CC4125"/>
                          </a:solidFill>
                        </a:rPr>
                        <a:t>Validation Set Loss</a:t>
                      </a:r>
                      <a:endParaRPr sz="1100"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0.93</a:t>
                      </a:r>
                      <a:endParaRPr sz="1100"/>
                    </a:p>
                  </a:txBody>
                  <a:tcPr marT="91425" marB="91425" marR="0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850"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Char char="●"/>
                      </a:pPr>
                      <a:r>
                        <a:rPr lang="ko" sz="1100">
                          <a:solidFill>
                            <a:srgbClr val="4A86E8"/>
                          </a:solidFill>
                        </a:rPr>
                        <a:t>Recall</a:t>
                      </a:r>
                      <a:endParaRPr sz="1100"/>
                    </a:p>
                  </a:txBody>
                  <a:tcPr marT="91425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0.95</a:t>
                      </a:r>
                      <a:endParaRPr sz="1100"/>
                    </a:p>
                  </a:txBody>
                  <a:tcPr marT="91425" marB="91425" marR="0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850"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Char char="●"/>
                      </a:pPr>
                      <a:r>
                        <a:rPr lang="ko" sz="1100">
                          <a:solidFill>
                            <a:srgbClr val="6AA84F"/>
                          </a:solidFill>
                        </a:rPr>
                        <a:t>Precision</a:t>
                      </a:r>
                      <a:endParaRPr sz="1100"/>
                    </a:p>
                  </a:txBody>
                  <a:tcPr marT="91425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0.95</a:t>
                      </a:r>
                      <a:endParaRPr sz="1100"/>
                    </a:p>
                  </a:txBody>
                  <a:tcPr marT="91425" marB="91425" marR="0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850"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Char char="●"/>
                      </a:pPr>
                      <a:r>
                        <a:rPr lang="ko" sz="1100">
                          <a:solidFill>
                            <a:srgbClr val="6AA84F"/>
                          </a:solidFill>
                        </a:rPr>
                        <a:t>mAP50</a:t>
                      </a:r>
                      <a:endParaRPr sz="1100"/>
                    </a:p>
                  </a:txBody>
                  <a:tcPr marT="91425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0.98</a:t>
                      </a:r>
                      <a:endParaRPr sz="1100"/>
                    </a:p>
                  </a:txBody>
                  <a:tcPr marT="91425" marB="91425" marR="0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850"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Char char="●"/>
                      </a:pPr>
                      <a:r>
                        <a:rPr lang="ko" sz="1100">
                          <a:solidFill>
                            <a:srgbClr val="6AA84F"/>
                          </a:solidFill>
                        </a:rPr>
                        <a:t>mAP50-95 </a:t>
                      </a:r>
                      <a:endParaRPr sz="1100"/>
                    </a:p>
                  </a:txBody>
                  <a:tcPr marT="91425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0.95</a:t>
                      </a:r>
                      <a:endParaRPr sz="1100"/>
                    </a:p>
                  </a:txBody>
                  <a:tcPr marT="91425" marB="91425" marR="0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2" name="Google Shape;142;p19"/>
          <p:cNvGrpSpPr/>
          <p:nvPr/>
        </p:nvGrpSpPr>
        <p:grpSpPr>
          <a:xfrm>
            <a:off x="6217452" y="2283240"/>
            <a:ext cx="2515472" cy="2315860"/>
            <a:chOff x="6217452" y="2283240"/>
            <a:chExt cx="2515472" cy="2315860"/>
          </a:xfrm>
        </p:grpSpPr>
        <p:pic>
          <p:nvPicPr>
            <p:cNvPr id="143" name="Google Shape;14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7452" y="2770600"/>
              <a:ext cx="2515472" cy="182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9"/>
            <p:cNvSpPr txBox="1"/>
            <p:nvPr/>
          </p:nvSpPr>
          <p:spPr>
            <a:xfrm>
              <a:off x="6861001" y="2283240"/>
              <a:ext cx="14289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u="sng">
                  <a:solidFill>
                    <a:schemeClr val="dk1"/>
                  </a:solidFill>
                </a:rPr>
                <a:t>Loss Graph</a:t>
              </a:r>
              <a:endParaRPr b="1" u="sng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Isaac-Sim 시뮬레이션</a:t>
            </a:r>
            <a:r>
              <a:rPr lang="ko" sz="1400">
                <a:solidFill>
                  <a:srgbClr val="B7B7B7"/>
                </a:solidFill>
              </a:rPr>
              <a:t>Omniverse Simulation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13352400" y="3717689"/>
            <a:ext cx="85206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사진 대체 예정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73274" y="2832311"/>
            <a:ext cx="3259501" cy="18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9051" y="-127600"/>
            <a:ext cx="3651197" cy="204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 title="결과.mp4_snapshot_00.36.81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1523125"/>
            <a:ext cx="4466776" cy="3350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0"/>
          <p:cNvGrpSpPr/>
          <p:nvPr/>
        </p:nvGrpSpPr>
        <p:grpSpPr>
          <a:xfrm>
            <a:off x="4975300" y="1523125"/>
            <a:ext cx="4011300" cy="2493000"/>
            <a:chOff x="9699700" y="2491025"/>
            <a:chExt cx="4011300" cy="2493000"/>
          </a:xfrm>
        </p:grpSpPr>
        <p:sp>
          <p:nvSpPr>
            <p:cNvPr id="155" name="Google Shape;155;p20"/>
            <p:cNvSpPr/>
            <p:nvPr/>
          </p:nvSpPr>
          <p:spPr>
            <a:xfrm>
              <a:off x="9699700" y="2491025"/>
              <a:ext cx="4011300" cy="2493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 txBox="1"/>
            <p:nvPr/>
          </p:nvSpPr>
          <p:spPr>
            <a:xfrm>
              <a:off x="10450300" y="2621750"/>
              <a:ext cx="2510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dk2"/>
                  </a:solidFill>
                </a:rPr>
                <a:t>Isaac-Sim Omniverse</a:t>
              </a:r>
              <a:endParaRPr b="1" sz="1800">
                <a:solidFill>
                  <a:schemeClr val="dk2"/>
                </a:solidFill>
              </a:endParaRPr>
            </a:p>
          </p:txBody>
        </p:sp>
      </p:grpSp>
      <p:sp>
        <p:nvSpPr>
          <p:cNvPr id="157" name="Google Shape;157;p20"/>
          <p:cNvSpPr/>
          <p:nvPr/>
        </p:nvSpPr>
        <p:spPr>
          <a:xfrm>
            <a:off x="5228000" y="2113850"/>
            <a:ext cx="1692900" cy="9078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Conveyor Belt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8" name="Google Shape;158;p20"/>
          <p:cNvGrpSpPr/>
          <p:nvPr/>
        </p:nvGrpSpPr>
        <p:grpSpPr>
          <a:xfrm>
            <a:off x="7173900" y="2113850"/>
            <a:ext cx="1548078" cy="907916"/>
            <a:chOff x="11847905" y="3058398"/>
            <a:chExt cx="2386800" cy="1399809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11847905" y="3058398"/>
              <a:ext cx="2386800" cy="1399809"/>
              <a:chOff x="4376005" y="335759"/>
              <a:chExt cx="2386800" cy="1177200"/>
            </a:xfrm>
          </p:grpSpPr>
          <p:sp>
            <p:nvSpPr>
              <p:cNvPr id="160" name="Google Shape;160;p20"/>
              <p:cNvSpPr/>
              <p:nvPr/>
            </p:nvSpPr>
            <p:spPr>
              <a:xfrm>
                <a:off x="4376005" y="335759"/>
                <a:ext cx="2386800" cy="1177200"/>
              </a:xfrm>
              <a:prstGeom prst="rect">
                <a:avLst/>
              </a:prstGeom>
              <a:solidFill>
                <a:srgbClr val="9E9E9E"/>
              </a:solidFill>
              <a:ln cap="flat" cmpd="sng" w="61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9300" lIns="59300" spcFirstLastPara="1" rIns="59300" wrap="square" tIns="593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8"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4555261" y="688152"/>
                <a:ext cx="2028300" cy="326400"/>
              </a:xfrm>
              <a:prstGeom prst="rect">
                <a:avLst/>
              </a:prstGeom>
              <a:solidFill>
                <a:schemeClr val="lt1"/>
              </a:solidFill>
              <a:ln cap="flat" cmpd="sng" w="61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9300" lIns="59300" spcFirstLastPara="1" rIns="59300" wrap="square" tIns="593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8"/>
                  <a:t>Clean, Dirty Plates</a:t>
                </a:r>
                <a:endParaRPr sz="908"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4555257" y="1090929"/>
                <a:ext cx="1558500" cy="326400"/>
              </a:xfrm>
              <a:prstGeom prst="rect">
                <a:avLst/>
              </a:prstGeom>
              <a:solidFill>
                <a:schemeClr val="lt1"/>
              </a:solidFill>
              <a:ln cap="flat" cmpd="sng" w="61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9300" lIns="59300" spcFirstLastPara="1" rIns="59300" wrap="square" tIns="593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8"/>
                  <a:t>Bottles</a:t>
                </a:r>
                <a:endParaRPr sz="908"/>
              </a:p>
            </p:txBody>
          </p:sp>
        </p:grpSp>
        <p:sp>
          <p:nvSpPr>
            <p:cNvPr id="163" name="Google Shape;163;p20"/>
            <p:cNvSpPr txBox="1"/>
            <p:nvPr/>
          </p:nvSpPr>
          <p:spPr>
            <a:xfrm>
              <a:off x="12389700" y="3058400"/>
              <a:ext cx="15918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00" lIns="59300" spcFirstLastPara="1" rIns="59300" wrap="square" tIns="5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67">
                  <a:solidFill>
                    <a:schemeClr val="lt1"/>
                  </a:solidFill>
                </a:rPr>
                <a:t>Objects</a:t>
              </a:r>
              <a:endParaRPr sz="1167">
                <a:solidFill>
                  <a:schemeClr val="lt1"/>
                </a:solidFill>
              </a:endParaRPr>
            </a:p>
          </p:txBody>
        </p:sp>
      </p:grpSp>
      <p:sp>
        <p:nvSpPr>
          <p:cNvPr id="164" name="Google Shape;164;p20"/>
          <p:cNvSpPr/>
          <p:nvPr/>
        </p:nvSpPr>
        <p:spPr>
          <a:xfrm>
            <a:off x="5586200" y="3284275"/>
            <a:ext cx="1300200" cy="408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Camera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7063573" y="3284275"/>
            <a:ext cx="1658400" cy="408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Franka Robot</a:t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4975400" y="4200900"/>
            <a:ext cx="4011300" cy="672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Yolov8 TensorRT Python Server (JSON)</a:t>
            </a:r>
            <a:endParaRPr/>
          </a:p>
        </p:txBody>
      </p:sp>
      <p:cxnSp>
        <p:nvCxnSpPr>
          <p:cNvPr id="167" name="Google Shape;167;p20"/>
          <p:cNvCxnSpPr>
            <a:endCxn id="157" idx="3"/>
          </p:cNvCxnSpPr>
          <p:nvPr/>
        </p:nvCxnSpPr>
        <p:spPr>
          <a:xfrm rot="10800000">
            <a:off x="6920900" y="2567750"/>
            <a:ext cx="252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0"/>
          <p:cNvCxnSpPr/>
          <p:nvPr/>
        </p:nvCxnSpPr>
        <p:spPr>
          <a:xfrm rot="10800000">
            <a:off x="8483750" y="2639875"/>
            <a:ext cx="0" cy="64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0"/>
          <p:cNvCxnSpPr/>
          <p:nvPr/>
        </p:nvCxnSpPr>
        <p:spPr>
          <a:xfrm rot="10800000">
            <a:off x="5444300" y="3021600"/>
            <a:ext cx="0" cy="117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0"/>
          <p:cNvCxnSpPr>
            <a:stCxn id="164" idx="2"/>
          </p:cNvCxnSpPr>
          <p:nvPr/>
        </p:nvCxnSpPr>
        <p:spPr>
          <a:xfrm>
            <a:off x="6236300" y="3692275"/>
            <a:ext cx="0" cy="508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0"/>
          <p:cNvSpPr txBox="1"/>
          <p:nvPr/>
        </p:nvSpPr>
        <p:spPr>
          <a:xfrm>
            <a:off x="8403600" y="3075175"/>
            <a:ext cx="5469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FF0000"/>
                </a:solidFill>
              </a:rPr>
              <a:t>줍기</a:t>
            </a:r>
            <a:endParaRPr i="1" sz="1000">
              <a:solidFill>
                <a:srgbClr val="FF0000"/>
              </a:solidFill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4937700" y="3456000"/>
            <a:ext cx="5469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FF0000"/>
                </a:solidFill>
              </a:rPr>
              <a:t>격리</a:t>
            </a:r>
            <a:endParaRPr i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7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 영상</a:t>
            </a:r>
            <a:r>
              <a:rPr lang="ko" sz="1400">
                <a:solidFill>
                  <a:srgbClr val="B7B7B7"/>
                </a:solidFill>
              </a:rPr>
              <a:t>Demonstration</a:t>
            </a:r>
            <a:endParaRPr/>
          </a:p>
        </p:txBody>
      </p:sp>
      <p:pic>
        <p:nvPicPr>
          <p:cNvPr descr="시뮬레이션 영상" id="178" name="Google Shape;178;p21" title="결과_4배속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768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101" y="1476800"/>
            <a:ext cx="3651197" cy="204959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5181100" y="3862100"/>
            <a:ext cx="44553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ko" sz="1500">
                <a:solidFill>
                  <a:schemeClr val="dk2"/>
                </a:solidFill>
              </a:rPr>
              <a:t>실시간으로 Inference 수행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ko" sz="1500">
                <a:solidFill>
                  <a:schemeClr val="dk2"/>
                </a:solidFill>
              </a:rPr>
              <a:t>비정상일 경우 Franka 로봇팔로 수거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ko" sz="1500">
                <a:solidFill>
                  <a:schemeClr val="dk2"/>
                </a:solidFill>
              </a:rPr>
              <a:t>각종 병들로 씬 구성 다양화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